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93DB9-C927-4F8F-89EC-1DABA99E49D7}" type="datetimeFigureOut">
              <a:rPr lang="nl-NL"/>
              <a:pPr>
                <a:defRPr/>
              </a:pPr>
              <a:t>10-2-2012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7294-AB56-4A4A-BD21-BB0591CD03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B21A6-41AF-49C9-9FB4-D6AB187A180C}" type="datetimeFigureOut">
              <a:rPr lang="nl-NL"/>
              <a:pPr>
                <a:defRPr/>
              </a:pPr>
              <a:t>10-2-2012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5AF9-1C51-403F-B979-5CCA8285FC9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C297-124F-4D39-BDC7-D558968FCCF1}" type="datetimeFigureOut">
              <a:rPr lang="nl-NL"/>
              <a:pPr>
                <a:defRPr/>
              </a:pPr>
              <a:t>10-2-2012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5DF56-F9F9-45EF-9520-DC94FB3673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43CF-99CE-4356-993E-73671A8CF02A}" type="datetimeFigureOut">
              <a:rPr lang="nl-NL"/>
              <a:pPr>
                <a:defRPr/>
              </a:pPr>
              <a:t>10-2-2012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8FB4-7816-46F0-B1E3-DA2AF3628BE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EC93D-60CE-4D38-B034-0B06B1718F05}" type="datetimeFigureOut">
              <a:rPr lang="nl-NL"/>
              <a:pPr>
                <a:defRPr/>
              </a:pPr>
              <a:t>10-2-2012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49D6-CD78-4C07-ABB0-716E2CD858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AE89-982E-4D98-A77A-3347AF539ECD}" type="datetimeFigureOut">
              <a:rPr lang="nl-NL"/>
              <a:pPr>
                <a:defRPr/>
              </a:pPr>
              <a:t>10-2-2012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115E-92EA-4478-89F4-5DF6C9FB94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463D6-7231-4FED-83D7-79107740D50E}" type="datetimeFigureOut">
              <a:rPr lang="nl-NL"/>
              <a:pPr>
                <a:defRPr/>
              </a:pPr>
              <a:t>10-2-2012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A1DEE-ECDF-43C0-BF7E-6A9429A9A4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A08A-5AED-4640-9F57-2591FDF9E7C5}" type="datetimeFigureOut">
              <a:rPr lang="nl-NL"/>
              <a:pPr>
                <a:defRPr/>
              </a:pPr>
              <a:t>10-2-2012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961A-ABBE-4717-93FE-A39B56CC7F0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630B-F484-4747-A91F-B0380D68AC6E}" type="datetimeFigureOut">
              <a:rPr lang="nl-NL"/>
              <a:pPr>
                <a:defRPr/>
              </a:pPr>
              <a:t>10-2-2012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A65E7-D1CE-4B0C-868C-369F31297D3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E23E-DA1E-46EA-8222-542F62100692}" type="datetimeFigureOut">
              <a:rPr lang="nl-NL"/>
              <a:pPr>
                <a:defRPr/>
              </a:pPr>
              <a:t>10-2-2012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66A17-C926-45E0-878B-24EAF1BC499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118D-9594-45A7-8EEE-2B1AA0F93124}" type="datetimeFigureOut">
              <a:rPr lang="nl-NL"/>
              <a:pPr>
                <a:defRPr/>
              </a:pPr>
              <a:t>10-2-2012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B5CD-79B5-4027-9B6D-18297E59F5A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34FA08-A9B2-4106-8851-A792EF528A27}" type="datetimeFigureOut">
              <a:rPr lang="nl-NL"/>
              <a:pPr>
                <a:defRPr/>
              </a:pPr>
              <a:t>10-2-2012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94ED34-70DE-49DA-9428-25EC4DE4357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624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908175" y="5084763"/>
            <a:ext cx="532923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800">
                <a:solidFill>
                  <a:schemeClr val="bg1"/>
                </a:solidFill>
              </a:rPr>
              <a:t>Licht en schaduw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73113" y="436563"/>
            <a:ext cx="8316912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latin typeface="Calibri" pitchFamily="34" charset="0"/>
              </a:rPr>
              <a:t>In sommige beelden zien we een hele bijzondere vorm manier van belichten.</a:t>
            </a:r>
          </a:p>
          <a:p>
            <a:pPr>
              <a:spcBef>
                <a:spcPct val="50000"/>
              </a:spcBef>
            </a:pPr>
            <a:r>
              <a:rPr lang="nl-NL">
                <a:latin typeface="Calibri" pitchFamily="34" charset="0"/>
              </a:rPr>
              <a:t>De achtergrond is extra donker en het onderwerp is overdreven belicht. </a:t>
            </a:r>
          </a:p>
          <a:p>
            <a:pPr>
              <a:spcBef>
                <a:spcPct val="50000"/>
              </a:spcBef>
            </a:pPr>
            <a:r>
              <a:rPr lang="nl-NL">
                <a:latin typeface="Calibri" pitchFamily="34" charset="0"/>
              </a:rPr>
              <a:t>Deze vorm van belichten noemen we </a:t>
            </a:r>
            <a:r>
              <a:rPr lang="nl-NL">
                <a:solidFill>
                  <a:srgbClr val="FF0000"/>
                </a:solidFill>
                <a:latin typeface="Calibri" pitchFamily="34" charset="0"/>
              </a:rPr>
              <a:t>Clair Obscure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716463" y="1989138"/>
            <a:ext cx="338455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latin typeface="Calibri" pitchFamily="34" charset="0"/>
              </a:rPr>
              <a:t>De man valt extra op.</a:t>
            </a:r>
          </a:p>
          <a:p>
            <a:pPr>
              <a:spcBef>
                <a:spcPct val="50000"/>
              </a:spcBef>
            </a:pPr>
            <a:r>
              <a:rPr lang="nl-NL">
                <a:latin typeface="Calibri" pitchFamily="34" charset="0"/>
              </a:rPr>
              <a:t>Doordat het donker is, weten we niet hoe groot de ruimte is. Misschien wel heel groot? </a:t>
            </a:r>
          </a:p>
          <a:p>
            <a:pPr>
              <a:spcBef>
                <a:spcPct val="50000"/>
              </a:spcBef>
            </a:pPr>
            <a:r>
              <a:rPr lang="nl-NL">
                <a:latin typeface="Calibri" pitchFamily="34" charset="0"/>
              </a:rPr>
              <a:t>Er ontstaat dus extra ruimte door een clair obscure.</a:t>
            </a:r>
          </a:p>
          <a:p>
            <a:pPr>
              <a:spcBef>
                <a:spcPct val="50000"/>
              </a:spcBef>
            </a:pPr>
            <a:r>
              <a:rPr lang="nl-NL">
                <a:latin typeface="Calibri" pitchFamily="34" charset="0"/>
              </a:rPr>
              <a:t>Door de verlichting op 1 punt te richten, lijkt het net alsof het een ‘toneelstuk’ is. </a:t>
            </a:r>
          </a:p>
          <a:p>
            <a:pPr>
              <a:spcBef>
                <a:spcPct val="50000"/>
              </a:spcBef>
            </a:pPr>
            <a:r>
              <a:rPr lang="nl-NL">
                <a:latin typeface="Calibri" pitchFamily="34" charset="0"/>
              </a:rPr>
              <a:t>Het hoofd valt extra op, hierdoor zie je de gezichtsuitdrukking goed, er ontstaat dramatiek hierdoor.</a:t>
            </a:r>
          </a:p>
        </p:txBody>
      </p:sp>
      <p:pic>
        <p:nvPicPr>
          <p:cNvPr id="22531" name="Picture 9" descr="Rembrandt_Self-Portr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313" y="2173288"/>
            <a:ext cx="338455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1674813" y="349250"/>
            <a:ext cx="70564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Zonder licht, is het donker! Dat geldt ook voor schilderijen.</a:t>
            </a:r>
          </a:p>
          <a:p>
            <a:r>
              <a:rPr lang="nl-NL">
                <a:latin typeface="Calibri" pitchFamily="34" charset="0"/>
              </a:rPr>
              <a:t>Als er geen licht is, dan is het schilderij een zwart vlak!</a:t>
            </a:r>
          </a:p>
          <a:p>
            <a:r>
              <a:rPr lang="nl-NL">
                <a:latin typeface="Calibri" pitchFamily="34" charset="0"/>
              </a:rPr>
              <a:t>Op een schilderij hoeft een lichtbron (lamp, kaars, vuur, zon…) niet altijd zichtbaar te zijn, het kan ook ‘buiten’ het schilderij zijn.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778000"/>
            <a:ext cx="5688012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2051050" y="404813"/>
            <a:ext cx="640873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Licht kan de sfeer van een schilderij bepalen.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De schilder Monet schilderde dezelfde kathedraal op verschillende momenten van de dag.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De ochtendzon geeft een ander licht dan de zon om 12 uur ‘s middags en ook weer anders dan tijdens een zonsondergang.</a:t>
            </a:r>
          </a:p>
        </p:txBody>
      </p:sp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2636838"/>
            <a:ext cx="5065713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684213" y="404813"/>
            <a:ext cx="76327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Als er een lichtbron is, zal er ook een schaduw ontstaan.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Er zijn 2 soorten schaduwen.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Een schaduw die op het onderwerp zelf te zien is: </a:t>
            </a:r>
            <a:r>
              <a:rPr lang="nl-NL">
                <a:solidFill>
                  <a:srgbClr val="FF0000"/>
                </a:solidFill>
                <a:latin typeface="Calibri" pitchFamily="34" charset="0"/>
              </a:rPr>
              <a:t>Eigenschaduw</a:t>
            </a:r>
            <a:br>
              <a:rPr lang="nl-NL">
                <a:solidFill>
                  <a:srgbClr val="FF0000"/>
                </a:solidFill>
                <a:latin typeface="Calibri" pitchFamily="34" charset="0"/>
              </a:rPr>
            </a:br>
            <a:r>
              <a:rPr lang="nl-NL">
                <a:latin typeface="Calibri" pitchFamily="34" charset="0"/>
              </a:rPr>
              <a:t>De eigenschaduw zorgt er voor dat het onderwerp ruimtelijk wordt.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En een schaduw die naast het onderwerp te zien is: </a:t>
            </a:r>
            <a:r>
              <a:rPr lang="nl-NL">
                <a:solidFill>
                  <a:srgbClr val="FF0000"/>
                </a:solidFill>
                <a:latin typeface="Calibri" pitchFamily="34" charset="0"/>
              </a:rPr>
              <a:t>Slagschaduw</a:t>
            </a:r>
            <a:br>
              <a:rPr lang="nl-NL">
                <a:solidFill>
                  <a:srgbClr val="FF0000"/>
                </a:solidFill>
                <a:latin typeface="Calibri" pitchFamily="34" charset="0"/>
              </a:rPr>
            </a:br>
            <a:r>
              <a:rPr lang="nl-NL">
                <a:latin typeface="Calibri" pitchFamily="34" charset="0"/>
              </a:rPr>
              <a:t>De slagschaduw volgt de vormen van de omgeving.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155950"/>
            <a:ext cx="3744913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7788" y="3155950"/>
            <a:ext cx="2582862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1800225" y="5867400"/>
            <a:ext cx="1655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Calibri" pitchFamily="34" charset="0"/>
              </a:rPr>
              <a:t>Eigenschaduw</a:t>
            </a:r>
          </a:p>
        </p:txBody>
      </p:sp>
      <p:cxnSp>
        <p:nvCxnSpPr>
          <p:cNvPr id="7" name="Rechte verbindingslijn met pijl 6"/>
          <p:cNvCxnSpPr/>
          <p:nvPr/>
        </p:nvCxnSpPr>
        <p:spPr>
          <a:xfrm flipH="1" flipV="1">
            <a:off x="2124075" y="4868863"/>
            <a:ext cx="215900" cy="99853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5651500" y="5864225"/>
            <a:ext cx="1657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Calibri" pitchFamily="34" charset="0"/>
              </a:rPr>
              <a:t>Slagschaduw</a:t>
            </a:r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6192838" y="4865688"/>
            <a:ext cx="755650" cy="998537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611188" y="404813"/>
            <a:ext cx="79216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De plaats van de lichtbron bepaalt waar de schaduw zal vallen.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Wanneer het licht vanaf de zijkant komt, dan noemen we dit </a:t>
            </a:r>
            <a:r>
              <a:rPr lang="nl-NL" b="1">
                <a:solidFill>
                  <a:srgbClr val="FF0000"/>
                </a:solidFill>
                <a:latin typeface="Calibri" pitchFamily="34" charset="0"/>
              </a:rPr>
              <a:t>zijlicht</a:t>
            </a:r>
            <a:r>
              <a:rPr lang="nl-NL">
                <a:latin typeface="Calibri" pitchFamily="34" charset="0"/>
              </a:rPr>
              <a:t>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De schaduw zal aan de andere kant van het voorwerp te zien zijn.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205038"/>
            <a:ext cx="46863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5013325"/>
            <a:ext cx="61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>
            <a:spLocks noChangeArrowheads="1"/>
          </p:cNvSpPr>
          <p:nvPr/>
        </p:nvSpPr>
        <p:spPr bwMode="auto">
          <a:xfrm>
            <a:off x="6892925" y="4437063"/>
            <a:ext cx="187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b="1">
                <a:solidFill>
                  <a:srgbClr val="FF0000"/>
                </a:solidFill>
                <a:latin typeface="Calibri" pitchFamily="34" charset="0"/>
              </a:rPr>
              <a:t>schaduwen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684213" y="404813"/>
            <a:ext cx="777557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In heel veel schilderijen zijn de onderwerpen recht van voren belicht.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De lichtbron komt dan vanaf dezelfde plaats als waar de beschouwer (de persoon die naar het kunstwerk kijkt) staat.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Deze vorm van licht noemen we </a:t>
            </a:r>
            <a:r>
              <a:rPr lang="nl-NL">
                <a:solidFill>
                  <a:srgbClr val="FF0000"/>
                </a:solidFill>
                <a:latin typeface="Calibri" pitchFamily="34" charset="0"/>
              </a:rPr>
              <a:t>meelicht</a:t>
            </a:r>
            <a:r>
              <a:rPr lang="nl-NL">
                <a:latin typeface="Calibri" pitchFamily="34" charset="0"/>
              </a:rPr>
              <a:t>. Het licht gaat mee met de blik van de beschouwer.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2660650"/>
            <a:ext cx="37528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24325" y="5694363"/>
            <a:ext cx="6159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755650" y="476250"/>
            <a:ext cx="75612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Als je recht tegen het licht in kijkt, word je verblind. We noemen dit </a:t>
            </a:r>
            <a:r>
              <a:rPr lang="nl-NL">
                <a:solidFill>
                  <a:srgbClr val="FF0000"/>
                </a:solidFill>
                <a:latin typeface="Calibri" pitchFamily="34" charset="0"/>
              </a:rPr>
              <a:t>tegenlicht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Jouw ogen passen zich aan het felle licht aan, alleen het licht is dan nog echt zichtbaar.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Alle voorwerpen die voor het licht te zien zijn, lijken zwart te zijn. Er zijn geen details meer zichtbaar.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Die donkere vorm noemen we een </a:t>
            </a:r>
            <a:r>
              <a:rPr lang="nl-NL">
                <a:solidFill>
                  <a:srgbClr val="FF0000"/>
                </a:solidFill>
                <a:latin typeface="Calibri" pitchFamily="34" charset="0"/>
              </a:rPr>
              <a:t>silhouet</a:t>
            </a:r>
            <a:r>
              <a:rPr lang="nl-NL">
                <a:latin typeface="Calibri" pitchFamily="34" charset="0"/>
              </a:rPr>
              <a:t>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3124200"/>
            <a:ext cx="4248150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 l="2370" t="3082" r="1991" b="3362"/>
          <a:stretch>
            <a:fillRect/>
          </a:stretch>
        </p:blipFill>
        <p:spPr bwMode="auto">
          <a:xfrm>
            <a:off x="2525713" y="2960688"/>
            <a:ext cx="4332287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684213" y="333375"/>
            <a:ext cx="741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Sommige lichtbronnen zorgen er voor dat je duidelijk kunt zien wat voor structuur het oppervlak heeft.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Het licht strijkt over het oppervlak en laat kleine hobbeltjes en kuiltjes zien.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Deze vorm van licht noemen we </a:t>
            </a:r>
            <a:r>
              <a:rPr lang="nl-NL">
                <a:solidFill>
                  <a:srgbClr val="FF0000"/>
                </a:solidFill>
                <a:latin typeface="Calibri" pitchFamily="34" charset="0"/>
              </a:rPr>
              <a:t>strijklicht</a:t>
            </a:r>
            <a:r>
              <a:rPr lang="nl-NL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>
            <a:spLocks noChangeArrowheads="1"/>
          </p:cNvSpPr>
          <p:nvPr/>
        </p:nvSpPr>
        <p:spPr bwMode="auto">
          <a:xfrm>
            <a:off x="539750" y="404813"/>
            <a:ext cx="7993063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>
                <a:latin typeface="Calibri" pitchFamily="34" charset="0"/>
              </a:rPr>
              <a:t>Wanneer een glad oppervlak verlicht wordt, zal het licht weerkaatsen.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Het weerkaatsen kan soms heel fel zijn. De kleur van het voorwerp verdwijnt dan.</a:t>
            </a:r>
          </a:p>
          <a:p>
            <a:endParaRPr lang="nl-NL">
              <a:latin typeface="Calibri" pitchFamily="34" charset="0"/>
            </a:endParaRPr>
          </a:p>
          <a:p>
            <a:r>
              <a:rPr lang="nl-NL">
                <a:latin typeface="Calibri" pitchFamily="34" charset="0"/>
              </a:rPr>
              <a:t>We noemen dit een </a:t>
            </a:r>
            <a:r>
              <a:rPr lang="nl-NL">
                <a:solidFill>
                  <a:srgbClr val="FF0000"/>
                </a:solidFill>
                <a:latin typeface="Calibri" pitchFamily="34" charset="0"/>
              </a:rPr>
              <a:t>glimlicht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168525"/>
            <a:ext cx="4105275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C6D9F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446</Words>
  <Application>Microsoft Office PowerPoint</Application>
  <PresentationFormat>Diavoorstelling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Tiemen en Tanja</dc:creator>
  <cp:lastModifiedBy>Naam</cp:lastModifiedBy>
  <cp:revision>4</cp:revision>
  <dcterms:created xsi:type="dcterms:W3CDTF">2011-03-10T17:08:48Z</dcterms:created>
  <dcterms:modified xsi:type="dcterms:W3CDTF">2012-02-10T13:08:48Z</dcterms:modified>
</cp:coreProperties>
</file>